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9"/>
  </p:notesMasterIdLst>
  <p:sldIdLst>
    <p:sldId id="619" r:id="rId3"/>
    <p:sldId id="592" r:id="rId4"/>
    <p:sldId id="595" r:id="rId5"/>
    <p:sldId id="596" r:id="rId6"/>
    <p:sldId id="597" r:id="rId7"/>
    <p:sldId id="598" r:id="rId8"/>
    <p:sldId id="570" r:id="rId9"/>
    <p:sldId id="608" r:id="rId10"/>
    <p:sldId id="528" r:id="rId11"/>
    <p:sldId id="603" r:id="rId12"/>
    <p:sldId id="601" r:id="rId13"/>
    <p:sldId id="602" r:id="rId14"/>
    <p:sldId id="599" r:id="rId15"/>
    <p:sldId id="604" r:id="rId16"/>
    <p:sldId id="605" r:id="rId17"/>
    <p:sldId id="606" r:id="rId18"/>
    <p:sldId id="607" r:id="rId19"/>
    <p:sldId id="476" r:id="rId20"/>
    <p:sldId id="609" r:id="rId21"/>
    <p:sldId id="610" r:id="rId22"/>
    <p:sldId id="611" r:id="rId23"/>
    <p:sldId id="579" r:id="rId24"/>
    <p:sldId id="571" r:id="rId25"/>
    <p:sldId id="612" r:id="rId26"/>
    <p:sldId id="613" r:id="rId27"/>
    <p:sldId id="577" r:id="rId28"/>
    <p:sldId id="614" r:id="rId29"/>
    <p:sldId id="615" r:id="rId30"/>
    <p:sldId id="576" r:id="rId31"/>
    <p:sldId id="616" r:id="rId32"/>
    <p:sldId id="587" r:id="rId33"/>
    <p:sldId id="588" r:id="rId34"/>
    <p:sldId id="617" r:id="rId35"/>
    <p:sldId id="591" r:id="rId36"/>
    <p:sldId id="411" r:id="rId37"/>
    <p:sldId id="620" r:id="rId3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0099"/>
    <a:srgbClr val="FF3399"/>
    <a:srgbClr val="5CC727"/>
    <a:srgbClr val="3FAF9A"/>
    <a:srgbClr val="66FF66"/>
    <a:srgbClr val="8841AF"/>
    <a:srgbClr val="00FFFF"/>
    <a:srgbClr val="24CA40"/>
    <a:srgbClr val="8C2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86856" autoAdjust="0"/>
  </p:normalViewPr>
  <p:slideViewPr>
    <p:cSldViewPr>
      <p:cViewPr varScale="1">
        <p:scale>
          <a:sx n="85" d="100"/>
          <a:sy n="85" d="100"/>
        </p:scale>
        <p:origin x="258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20E58-505A-4D85-B56F-8B4029475562}" type="datetimeFigureOut">
              <a:rPr lang="en-US" smtClean="0"/>
              <a:pPr/>
              <a:t>4/11/2017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3CAB7-4CC0-4A55-B518-9B187561AE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68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Thảo</a:t>
            </a:r>
            <a:r>
              <a:rPr lang="en-US" baseline="0" smtClean="0"/>
              <a:t> luận nhóm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3CAB7-4CC0-4A55-B518-9B187561AED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473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53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31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25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4E0AF-A34E-4231-9E6F-0FC497ED23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0B39-8827-44FE-9A7A-0E2F121A2A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363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23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42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45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4/11/2017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452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4/11/2017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50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4/11/2017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75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73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73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E7991-2FAD-4FAD-91D0-F5406E83A19C}" type="datetimeFigureOut">
              <a:rPr lang="en-US" smtClean="0"/>
              <a:pPr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5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4E0AF-A34E-4231-9E6F-0FC497ED23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B0B39-8827-44FE-9A7A-0E2F121A2A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99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0.wav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slide" Target="slide29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slide" Target="slide29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0.wav"/><Relationship Id="rId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image" Target="../media/image6.jpeg"/><Relationship Id="rId7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0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0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0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0.wav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png"/><Relationship Id="rId7" Type="http://schemas.openxmlformats.org/officeDocument/2006/relationships/hyperlink" Target="http://i602.photobucket.com/albums/tt110/swnamphong/Trieu%20dinh%20Hue/ma-binh-hue1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10" Type="http://schemas.openxmlformats.org/officeDocument/2006/relationships/audio" Target="../media/audio10.wav"/><Relationship Id="rId4" Type="http://schemas.openxmlformats.org/officeDocument/2006/relationships/image" Target="../media/image25.png"/><Relationship Id="rId9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0.wav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0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image" Target="../media/image32.jpeg"/><Relationship Id="rId4" Type="http://schemas.openxmlformats.org/officeDocument/2006/relationships/hyperlink" Target="http://i602.photobucket.com/albums/tt110/swnamphong/Trieu%20dinh%20Hue/Tunhandiday.jp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0.wav"/><Relationship Id="rId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image" Target="../media/image6.jpeg"/><Relationship Id="rId7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0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0.wav"/><Relationship Id="rId4" Type="http://schemas.openxmlformats.org/officeDocument/2006/relationships/slide" Target="slide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0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0.wav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1.gif"/><Relationship Id="rId2" Type="http://schemas.openxmlformats.org/officeDocument/2006/relationships/audio" Target="file:///C:\Users\ADMIN\Desktop\NUOC%20VAN%20LANG%20-%20MINH%202015\dmlh%2000_01_02-.mp3" TargetMode="External"/><Relationship Id="rId1" Type="http://schemas.openxmlformats.org/officeDocument/2006/relationships/audio" Target="file:///C:\Documents%20and%20Settings\Administrator\Desktop\dong%20mau%20lac%20hong%20ppt.MP3" TargetMode="Externa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gif"/><Relationship Id="rId9" Type="http://schemas.openxmlformats.org/officeDocument/2006/relationships/image" Target="../media/image43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image" Target="../media/image6.jpeg"/><Relationship Id="rId7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0.wav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0.wav"/><Relationship Id="rId4" Type="http://schemas.openxmlformats.org/officeDocument/2006/relationships/slide" Target="slide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0.wav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0.wav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0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8"/>
          <p:cNvGrpSpPr>
            <a:grpSpLocks/>
          </p:cNvGrpSpPr>
          <p:nvPr/>
        </p:nvGrpSpPr>
        <p:grpSpPr bwMode="auto">
          <a:xfrm>
            <a:off x="1143000" y="0"/>
            <a:ext cx="6858000" cy="5200650"/>
            <a:chOff x="0" y="-24"/>
            <a:chExt cx="5760" cy="4368"/>
          </a:xfrm>
        </p:grpSpPr>
        <p:grpSp>
          <p:nvGrpSpPr>
            <p:cNvPr id="3" name="Group 159"/>
            <p:cNvGrpSpPr>
              <a:grpSpLocks/>
            </p:cNvGrpSpPr>
            <p:nvPr/>
          </p:nvGrpSpPr>
          <p:grpSpPr bwMode="auto">
            <a:xfrm>
              <a:off x="0" y="-24"/>
              <a:ext cx="5760" cy="4368"/>
              <a:chOff x="0" y="-24"/>
              <a:chExt cx="5760" cy="4368"/>
            </a:xfrm>
          </p:grpSpPr>
          <p:pic>
            <p:nvPicPr>
              <p:cNvPr id="2075" name="Picture 160" descr="ttrtrtr1151380670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-24"/>
                <a:ext cx="576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6" name="Picture 161" descr="ttrtrtr1151380670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5400000">
                <a:off x="3504" y="2064"/>
                <a:ext cx="432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7" name="Picture 162" descr="ttrtrtr1151380670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-5400000">
                <a:off x="-2088" y="2088"/>
                <a:ext cx="432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8" name="Picture 163" descr="ttrtrtr1151380670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4200"/>
                <a:ext cx="576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164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pic>
            <p:nvPicPr>
              <p:cNvPr id="2067" name="Picture 165" descr="flower[1][1][1][1]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0"/>
                <a:ext cx="576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8" name="Picture 166" descr="flower[1][1][1][1]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3942"/>
                <a:ext cx="576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9" name="Picture 167" descr="flower[1][1][1][1]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-5400000">
                <a:off x="-1971" y="1971"/>
                <a:ext cx="432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0" name="Picture 168" descr="flower[1][1][1][1]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-5400000">
                <a:off x="3411" y="1971"/>
                <a:ext cx="432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1" name="Picture 169" descr="012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0"/>
                <a:ext cx="816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2" name="Picture 170" descr="012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3597"/>
                <a:ext cx="816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3" name="Picture 171" descr="012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0800000">
                <a:off x="4944" y="0"/>
                <a:ext cx="816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4" name="Picture 172" descr="012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0800000">
                <a:off x="4944" y="3597"/>
                <a:ext cx="816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051" name="Picture 173" descr="465af318243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6300" y="3529012"/>
            <a:ext cx="834629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74" descr="465af318243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6373" y="3086100"/>
            <a:ext cx="834628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75" descr="Picture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71901" y="3600450"/>
            <a:ext cx="79414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76" descr="Picture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57951" y="3714750"/>
            <a:ext cx="79414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77" descr="Picture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86051" y="4000500"/>
            <a:ext cx="79414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78" descr="Picture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71651" y="3714750"/>
            <a:ext cx="79414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79" descr="Picture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29201" y="3714750"/>
            <a:ext cx="79414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80" descr="465af318243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28850" y="3529012"/>
            <a:ext cx="834629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81" descr="465af318243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57550" y="3657600"/>
            <a:ext cx="834629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82" descr="465af318243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00700" y="3529012"/>
            <a:ext cx="834629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84" descr="465af318243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500" y="3529012"/>
            <a:ext cx="834629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85" descr="465af318243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657600"/>
            <a:ext cx="834629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WordArt 6"/>
          <p:cNvSpPr>
            <a:spLocks noChangeArrowheads="1" noChangeShapeType="1" noTextEdit="1"/>
          </p:cNvSpPr>
          <p:nvPr/>
        </p:nvSpPr>
        <p:spPr bwMode="auto">
          <a:xfrm>
            <a:off x="2010966" y="742950"/>
            <a:ext cx="5132784" cy="4343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135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ĐÔ THỊ VIỆT HƯNG</a:t>
            </a:r>
            <a:endParaRPr lang="en-US" sz="135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43050" y="2628900"/>
            <a:ext cx="6172200" cy="1823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315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NHIỆT LIỆT CHÀO MỪNG CÁC THẦY CÔ GIÁO VỀ DỰ GIỜ  </a:t>
            </a:r>
            <a:endParaRPr lang="en-US" sz="315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2595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28600" y="57150"/>
            <a:ext cx="8610600" cy="4653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nl-NL" sz="3800" smtClean="0">
                <a:solidFill>
                  <a:srgbClr val="FF0000"/>
                </a:solidFill>
              </a:rPr>
              <a:t>1. </a:t>
            </a:r>
            <a:r>
              <a:rPr lang="nl-NL" sz="3800">
                <a:solidFill>
                  <a:srgbClr val="FF0000"/>
                </a:solidFill>
              </a:rPr>
              <a:t>Năm 1792, Quang Trung qua đời, triều đại Tây Sơn như thế nào </a:t>
            </a:r>
            <a:r>
              <a:rPr lang="nl-NL" sz="3800" smtClean="0">
                <a:solidFill>
                  <a:srgbClr val="FF0000"/>
                </a:solidFill>
              </a:rPr>
              <a:t>?</a:t>
            </a:r>
            <a:endParaRPr lang="en-US" sz="380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</a:pPr>
            <a:r>
              <a:rPr lang="nl-NL" sz="3800" smtClean="0">
                <a:solidFill>
                  <a:srgbClr val="5CC727"/>
                </a:solidFill>
              </a:rPr>
              <a:t>2. </a:t>
            </a:r>
            <a:r>
              <a:rPr lang="nl-NL" sz="3800">
                <a:solidFill>
                  <a:srgbClr val="5CC727"/>
                </a:solidFill>
              </a:rPr>
              <a:t>Nguyễn Ánh lật đổ triều Tây Sơn vào năm nào ? Lấy hiệu là gì ? Kinh đô ở đâu </a:t>
            </a:r>
            <a:r>
              <a:rPr lang="nl-NL" sz="3800" smtClean="0">
                <a:solidFill>
                  <a:srgbClr val="5CC727"/>
                </a:solidFill>
              </a:rPr>
              <a:t>?</a:t>
            </a:r>
            <a:endParaRPr lang="en-US" sz="3800">
              <a:solidFill>
                <a:srgbClr val="5CC727"/>
              </a:solidFill>
            </a:endParaRPr>
          </a:p>
          <a:p>
            <a:pPr>
              <a:lnSpc>
                <a:spcPct val="130000"/>
              </a:lnSpc>
            </a:pPr>
            <a:r>
              <a:rPr lang="nl-NL" sz="3800" smtClean="0">
                <a:solidFill>
                  <a:srgbClr val="0000CC"/>
                </a:solidFill>
              </a:rPr>
              <a:t>3. </a:t>
            </a:r>
            <a:r>
              <a:rPr lang="nl-NL" sz="3800">
                <a:solidFill>
                  <a:srgbClr val="0000CC"/>
                </a:solidFill>
              </a:rPr>
              <a:t>Từ năm 1802 đến năm 1858, Nhà Nguyễn trải qua các đời vua nào ?</a:t>
            </a:r>
            <a:endParaRPr lang="en-US" sz="380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098491"/>
      </p:ext>
    </p:extLst>
  </p:cSld>
  <p:clrMapOvr>
    <a:masterClrMapping/>
  </p:clrMapOvr>
  <p:transition spd="slow">
    <p:push dir="u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81000" y="2273915"/>
            <a:ext cx="8839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3800"/>
          </a:p>
        </p:txBody>
      </p:sp>
      <p:sp>
        <p:nvSpPr>
          <p:cNvPr id="3" name="Rounded Rectangular Callout 2"/>
          <p:cNvSpPr/>
          <p:nvPr/>
        </p:nvSpPr>
        <p:spPr>
          <a:xfrm>
            <a:off x="381000" y="361950"/>
            <a:ext cx="6781800" cy="2743200"/>
          </a:xfrm>
          <a:prstGeom prst="wedgeRoundRectCallout">
            <a:avLst>
              <a:gd name="adj1" fmla="val 45273"/>
              <a:gd name="adj2" fmla="val 80609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3400" y="420044"/>
            <a:ext cx="6477000" cy="2661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nl-NL" sz="4400"/>
              <a:t>Năm 1792, Quang Trung qua đời, triều đại Tây Sơn như thế nào ?</a:t>
            </a:r>
            <a:endParaRPr lang="en-US" sz="44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838" y="2631519"/>
            <a:ext cx="2336162" cy="243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himes.wav"/>
          </p:stSnd>
        </p:sndAc>
      </p:transition>
    </mc:Choice>
    <mc:Fallback xmlns="">
      <p:transition spd="slow">
        <p:circl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2595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81000" y="2273915"/>
            <a:ext cx="8839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3800"/>
          </a:p>
        </p:txBody>
      </p:sp>
      <p:sp>
        <p:nvSpPr>
          <p:cNvPr id="11" name="TextBox 10"/>
          <p:cNvSpPr txBox="1"/>
          <p:nvPr/>
        </p:nvSpPr>
        <p:spPr>
          <a:xfrm>
            <a:off x="152400" y="-19050"/>
            <a:ext cx="87757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400" smtClean="0">
                <a:solidFill>
                  <a:srgbClr val="FF3399"/>
                </a:solidFill>
              </a:rPr>
              <a:t>=&gt; Sau </a:t>
            </a:r>
            <a:r>
              <a:rPr lang="nl-NL" sz="4400">
                <a:solidFill>
                  <a:srgbClr val="FF3399"/>
                </a:solidFill>
              </a:rPr>
              <a:t>khi vua Quang Trung mất, lợi dụng triều đình đang suy yếu, Nguyễn Ánh đã đem quân tấn công, lật đổ nhà Tây Sơn.</a:t>
            </a:r>
            <a:endParaRPr lang="en-US" sz="440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167996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81000" y="2273915"/>
            <a:ext cx="8839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3800"/>
          </a:p>
        </p:txBody>
      </p:sp>
      <p:sp>
        <p:nvSpPr>
          <p:cNvPr id="3" name="Rounded Rectangular Callout 2"/>
          <p:cNvSpPr/>
          <p:nvPr/>
        </p:nvSpPr>
        <p:spPr>
          <a:xfrm>
            <a:off x="381000" y="361950"/>
            <a:ext cx="6781800" cy="2819400"/>
          </a:xfrm>
          <a:prstGeom prst="wedgeRoundRectCallout">
            <a:avLst>
              <a:gd name="adj1" fmla="val 45273"/>
              <a:gd name="adj2" fmla="val 80609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3400" y="420044"/>
            <a:ext cx="6477000" cy="2661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nl-NL" sz="4400"/>
              <a:t>Nguyễn Ánh lật đổ triều Tây Sơn vào năm nào ? Lấy hiệu là gì ? Kinh đô ở đâu ?</a:t>
            </a:r>
            <a:endParaRPr lang="en-US" sz="44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571750"/>
            <a:ext cx="2336162" cy="243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217697"/>
      </p:ext>
    </p:extLst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2595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81000" y="2273915"/>
            <a:ext cx="8839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3800"/>
          </a:p>
        </p:txBody>
      </p:sp>
      <p:sp>
        <p:nvSpPr>
          <p:cNvPr id="11" name="TextBox 10"/>
          <p:cNvSpPr txBox="1"/>
          <p:nvPr/>
        </p:nvSpPr>
        <p:spPr>
          <a:xfrm>
            <a:off x="152400" y="-19050"/>
            <a:ext cx="87757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800" smtClean="0">
                <a:solidFill>
                  <a:srgbClr val="0000CC"/>
                </a:solidFill>
              </a:rPr>
              <a:t>=&gt; </a:t>
            </a:r>
            <a:r>
              <a:rPr lang="nl-NL" sz="4800">
                <a:solidFill>
                  <a:srgbClr val="0000CC"/>
                </a:solidFill>
              </a:rPr>
              <a:t>Nguyễn Ánh </a:t>
            </a:r>
            <a:r>
              <a:rPr lang="nl-NL" sz="4800" smtClean="0">
                <a:solidFill>
                  <a:srgbClr val="0000CC"/>
                </a:solidFill>
              </a:rPr>
              <a:t>lật đổ triều Tây Sơn vào năm 1802, </a:t>
            </a:r>
            <a:r>
              <a:rPr lang="nl-NL" sz="4800">
                <a:solidFill>
                  <a:srgbClr val="0000CC"/>
                </a:solidFill>
              </a:rPr>
              <a:t>lên ngôi hoàng đế </a:t>
            </a:r>
            <a:r>
              <a:rPr lang="nl-NL" sz="4800" smtClean="0">
                <a:solidFill>
                  <a:srgbClr val="0000CC"/>
                </a:solidFill>
              </a:rPr>
              <a:t>lấy </a:t>
            </a:r>
            <a:r>
              <a:rPr lang="nl-NL" sz="4800">
                <a:solidFill>
                  <a:srgbClr val="0000CC"/>
                </a:solidFill>
              </a:rPr>
              <a:t>niên hiệu là Gia Long, chọn Huế làm kinh đô. </a:t>
            </a:r>
            <a:endParaRPr lang="en-US" sz="480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23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 xmlns="">
      <p:transition spd="slow">
        <p:blinds dir="vert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81000" y="2273915"/>
            <a:ext cx="8839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3800"/>
          </a:p>
        </p:txBody>
      </p:sp>
      <p:sp>
        <p:nvSpPr>
          <p:cNvPr id="3" name="Rounded Rectangular Callout 2"/>
          <p:cNvSpPr/>
          <p:nvPr/>
        </p:nvSpPr>
        <p:spPr>
          <a:xfrm>
            <a:off x="381000" y="361950"/>
            <a:ext cx="6781800" cy="2819400"/>
          </a:xfrm>
          <a:prstGeom prst="wedgeRoundRectCallout">
            <a:avLst>
              <a:gd name="adj1" fmla="val 45273"/>
              <a:gd name="adj2" fmla="val 80609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3400" y="420044"/>
            <a:ext cx="6477000" cy="2661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nl-NL" sz="4400"/>
              <a:t>Từ năm 1802 đến năm 1858, Nhà Nguyễn trải qua các đời vua nào ?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240432109"/>
      </p:ext>
    </p:extLst>
  </p:cSld>
  <p:clrMapOvr>
    <a:masterClrMapping/>
  </p:clrMapOvr>
  <p:transition spd="slow">
    <p:plu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45593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0"/>
            <a:ext cx="45847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1416050" y="4476750"/>
            <a:ext cx="1752600" cy="6096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</a:rPr>
              <a:t>Gia Long</a:t>
            </a:r>
          </a:p>
          <a:p>
            <a:pPr algn="ctr"/>
            <a:r>
              <a:rPr lang="en-US" sz="2000" b="1" smtClean="0">
                <a:solidFill>
                  <a:schemeClr val="tx1"/>
                </a:solidFill>
              </a:rPr>
              <a:t>(1802 – 1820)</a:t>
            </a:r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6172200" y="4476750"/>
            <a:ext cx="1752600" cy="6096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</a:rPr>
              <a:t>Minh Mạng</a:t>
            </a:r>
          </a:p>
          <a:p>
            <a:pPr algn="ctr"/>
            <a:r>
              <a:rPr lang="en-US" sz="2000" b="1" smtClean="0">
                <a:solidFill>
                  <a:schemeClr val="tx1"/>
                </a:solidFill>
              </a:rPr>
              <a:t>(1820 – 1841)</a:t>
            </a:r>
            <a:endParaRPr lang="en-US" sz="20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6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3" descr="http://e-cadao.com/lichsu/tudu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1416050" y="4476750"/>
            <a:ext cx="1752600" cy="6096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</a:rPr>
              <a:t>Thiệu Trị</a:t>
            </a:r>
          </a:p>
          <a:p>
            <a:pPr algn="ctr"/>
            <a:r>
              <a:rPr lang="en-US" sz="2000" b="1" smtClean="0">
                <a:solidFill>
                  <a:schemeClr val="tx1"/>
                </a:solidFill>
              </a:rPr>
              <a:t>(1841 – 1847)</a:t>
            </a:r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981700" y="4476750"/>
            <a:ext cx="1752600" cy="6096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</a:rPr>
              <a:t>Gia Long</a:t>
            </a:r>
          </a:p>
          <a:p>
            <a:pPr algn="ctr"/>
            <a:r>
              <a:rPr lang="en-US" sz="2000" b="1" smtClean="0">
                <a:solidFill>
                  <a:schemeClr val="tx1"/>
                </a:solidFill>
              </a:rPr>
              <a:t>(1847 – 1883)</a:t>
            </a:r>
            <a:endParaRPr lang="en-US" sz="20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49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2595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Horizontal Scroll 1"/>
          <p:cNvSpPr/>
          <p:nvPr/>
        </p:nvSpPr>
        <p:spPr>
          <a:xfrm>
            <a:off x="247897" y="209550"/>
            <a:ext cx="8686800" cy="3124200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676692"/>
            <a:ext cx="817269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sz="4400" smtClean="0"/>
              <a:t>Năm 1802, Nguyễn Ánh lật đổ triều Tây Sơn, lập nên triều Nguyễn</a:t>
            </a:r>
          </a:p>
        </p:txBody>
      </p:sp>
    </p:spTree>
    <p:extLst>
      <p:ext uri="{BB962C8B-B14F-4D97-AF65-F5344CB8AC3E}">
        <p14:creationId xmlns:p14="http://schemas.microsoft.com/office/powerpoint/2010/main" val="3831961579"/>
      </p:ext>
    </p:extLst>
  </p:cSld>
  <p:clrMapOvr>
    <a:masterClrMapping/>
  </p:clrMapOvr>
  <p:transition spd="med">
    <p:comb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476250"/>
            <a:ext cx="9144000" cy="5619750"/>
            <a:chOff x="0" y="-476250"/>
            <a:chExt cx="9144000" cy="5619750"/>
          </a:xfrm>
        </p:grpSpPr>
        <p:pic>
          <p:nvPicPr>
            <p:cNvPr id="8" name="Picture 2" descr="H:\for HOANG NGOC HUONG\ANH NEN\nen chuan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 descr="Buombay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-476250"/>
              <a:ext cx="6477000" cy="930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2" descr="Buombay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4151910"/>
              <a:ext cx="7543800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304800" y="742950"/>
            <a:ext cx="8686800" cy="316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8000" b="1" smtClean="0">
                <a:solidFill>
                  <a:srgbClr val="CC0099"/>
                </a:solidFill>
                <a:latin typeface="+mj-lt"/>
                <a:ea typeface="HP001 5Ha" pitchFamily="34" charset="-127"/>
                <a:cs typeface="Arial" pitchFamily="34" charset="0"/>
              </a:rPr>
              <a:t>Sự thống trị </a:t>
            </a:r>
          </a:p>
          <a:p>
            <a:pPr algn="ctr">
              <a:lnSpc>
                <a:spcPct val="130000"/>
              </a:lnSpc>
            </a:pPr>
            <a:r>
              <a:rPr lang="en-US" sz="8000" b="1" smtClean="0">
                <a:solidFill>
                  <a:srgbClr val="CC0099"/>
                </a:solidFill>
                <a:latin typeface="+mj-lt"/>
                <a:ea typeface="HP001 5Ha" pitchFamily="34" charset="-127"/>
                <a:cs typeface="Arial" pitchFamily="34" charset="0"/>
              </a:rPr>
              <a:t>của nhà Nguyễn</a:t>
            </a:r>
            <a:endParaRPr lang="en-US" sz="8000" b="1">
              <a:solidFill>
                <a:srgbClr val="CC0099"/>
              </a:solidFill>
              <a:latin typeface="+mj-lt"/>
              <a:ea typeface="HP001 5Ha" pitchFamily="34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28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 xmlns="">
      <p:transition spd="slow">
        <p:blinds dir="vert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2595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6200" y="-19050"/>
            <a:ext cx="9067800" cy="178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sz="4200" b="1" smtClean="0">
                <a:solidFill>
                  <a:srgbClr val="FF0000"/>
                </a:solidFill>
                <a:latin typeface="+mj-lt"/>
              </a:rPr>
              <a:t>1. </a:t>
            </a:r>
            <a:r>
              <a:rPr lang="en-US" sz="4400" b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Vua Quang Trung đã có chính sách gì để phát triển kinh tế :</a:t>
            </a:r>
            <a:endParaRPr lang="en-US" sz="44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1058681" y="1962150"/>
            <a:ext cx="676286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smtClean="0">
                <a:solidFill>
                  <a:srgbClr val="0033CC"/>
                </a:solidFill>
                <a:latin typeface="+mj-lt"/>
              </a:rPr>
              <a:t>Ban bố “Chiếu khuyến nông”.</a:t>
            </a:r>
            <a:endParaRPr lang="en-US" sz="4000">
              <a:solidFill>
                <a:srgbClr val="0033CC"/>
              </a:solidFill>
              <a:latin typeface="+mj-lt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1041330" y="2778264"/>
            <a:ext cx="79232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smtClean="0">
                <a:solidFill>
                  <a:srgbClr val="0033CC"/>
                </a:solidFill>
                <a:latin typeface="+mj-lt"/>
              </a:rPr>
              <a:t>Đẩy mạnh phát triển thương nghiệp.</a:t>
            </a:r>
            <a:endParaRPr lang="en-US" sz="4000">
              <a:solidFill>
                <a:srgbClr val="0033CC"/>
              </a:solidFill>
              <a:latin typeface="+mj-lt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1041330" y="3616464"/>
            <a:ext cx="528326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smtClean="0">
                <a:solidFill>
                  <a:srgbClr val="0033CC"/>
                </a:solidFill>
                <a:latin typeface="+mj-lt"/>
              </a:rPr>
              <a:t>Cả hai ý trên đều đúng.</a:t>
            </a:r>
            <a:endParaRPr lang="en-US" sz="4000">
              <a:solidFill>
                <a:srgbClr val="0033CC"/>
              </a:solidFill>
              <a:latin typeface="+mj-lt"/>
            </a:endParaRPr>
          </a:p>
        </p:txBody>
      </p:sp>
      <p:pic>
        <p:nvPicPr>
          <p:cNvPr id="11" name="Picture 5" descr="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38350"/>
            <a:ext cx="568695" cy="553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b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83" y="2800350"/>
            <a:ext cx="565919" cy="550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c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37" y="3638550"/>
            <a:ext cx="528047" cy="55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210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BE32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BE32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10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8600" y="1276350"/>
            <a:ext cx="6172200" cy="2207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1500" b="1" dirty="0" smtClean="0">
                <a:solidFill>
                  <a:srgbClr val="FF0000"/>
                </a:solidFill>
                <a:latin typeface="+mj-lt"/>
                <a:ea typeface="HP001 5Ha" pitchFamily="34" charset="-127"/>
                <a:cs typeface="Arial" pitchFamily="34" charset="0"/>
              </a:rPr>
              <a:t>SGK/</a:t>
            </a:r>
            <a:endParaRPr lang="en-US" sz="11500" b="1" dirty="0">
              <a:solidFill>
                <a:srgbClr val="FF0000"/>
              </a:solidFill>
              <a:latin typeface="+mj-lt"/>
              <a:ea typeface="HP001 5Ha" pitchFamily="34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47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or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500" y="656871"/>
            <a:ext cx="8001000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en-US" sz="6600" smtClean="0">
                <a:latin typeface="+mj-lt"/>
                <a:cs typeface="Arial" pitchFamily="34" charset="0"/>
              </a:rPr>
              <a:t>Viết tiếp vào chỗ trống các từ ngữ thích hợp cho đủ ý :</a:t>
            </a:r>
            <a:endParaRPr lang="en-US" sz="6600"/>
          </a:p>
        </p:txBody>
      </p:sp>
    </p:spTree>
    <p:extLst>
      <p:ext uri="{BB962C8B-B14F-4D97-AF65-F5344CB8AC3E}">
        <p14:creationId xmlns:p14="http://schemas.microsoft.com/office/powerpoint/2010/main" val="109783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6200" y="-19050"/>
            <a:ext cx="8839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4000" i="1">
                <a:solidFill>
                  <a:srgbClr val="FF0000"/>
                </a:solidFill>
                <a:cs typeface="Arial" pitchFamily="34" charset="0"/>
              </a:rPr>
              <a:t>Viết tiếp vào chỗ trống các từ ngữ thích hợp cho đủ ý </a:t>
            </a:r>
            <a:r>
              <a:rPr lang="en-US" sz="4000" i="1" smtClean="0">
                <a:solidFill>
                  <a:srgbClr val="FF0000"/>
                </a:solidFill>
                <a:cs typeface="Arial" pitchFamily="34" charset="0"/>
              </a:rPr>
              <a:t>:</a:t>
            </a:r>
            <a:endParaRPr lang="en-US" sz="4000" i="1" smtClean="0">
              <a:solidFill>
                <a:srgbClr val="FF0000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sz="4000" smtClean="0"/>
              <a:t>1. Những </a:t>
            </a:r>
            <a:r>
              <a:rPr lang="en-US" sz="4000"/>
              <a:t>việc làm chứng tỏ các vua triều Nguyễn không muốn chia sẻ quyền hành cho ai là :</a:t>
            </a:r>
          </a:p>
        </p:txBody>
      </p:sp>
    </p:spTree>
    <p:extLst>
      <p:ext uri="{BB962C8B-B14F-4D97-AF65-F5344CB8AC3E}">
        <p14:creationId xmlns:p14="http://schemas.microsoft.com/office/powerpoint/2010/main" val="34951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"/>
            <a:ext cx="9182595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81000" y="2038350"/>
            <a:ext cx="65532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smtClean="0"/>
              <a:t>....................... ngôi hoàng hậu</a:t>
            </a:r>
            <a:endParaRPr lang="en-US" sz="3600"/>
          </a:p>
        </p:txBody>
      </p:sp>
      <p:sp>
        <p:nvSpPr>
          <p:cNvPr id="9" name="TextBox 8"/>
          <p:cNvSpPr txBox="1"/>
          <p:nvPr/>
        </p:nvSpPr>
        <p:spPr>
          <a:xfrm>
            <a:off x="342900" y="2773326"/>
            <a:ext cx="59055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smtClean="0"/>
              <a:t>................... chức tể tướng</a:t>
            </a:r>
            <a:endParaRPr lang="en-US" sz="3600"/>
          </a:p>
        </p:txBody>
      </p:sp>
      <p:sp>
        <p:nvSpPr>
          <p:cNvPr id="11" name="TextBox 10"/>
          <p:cNvSpPr txBox="1"/>
          <p:nvPr/>
        </p:nvSpPr>
        <p:spPr>
          <a:xfrm>
            <a:off x="317500" y="3486150"/>
            <a:ext cx="844550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smtClean="0"/>
              <a:t>.............................................. mọi việc hệ trọng từ trung ương đến địa phương</a:t>
            </a:r>
            <a:endParaRPr lang="en-US" sz="3600"/>
          </a:p>
        </p:txBody>
      </p:sp>
      <p:sp>
        <p:nvSpPr>
          <p:cNvPr id="2" name="Rectangle 1"/>
          <p:cNvSpPr/>
          <p:nvPr/>
        </p:nvSpPr>
        <p:spPr>
          <a:xfrm>
            <a:off x="88900" y="133350"/>
            <a:ext cx="8953500" cy="2042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/>
              <a:t>1. Những việc làm chứng tỏ các vua triều Nguyễn không muốn chia sẻ quyền hành cho ai là 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2514600" y="1714104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sz="3600" b="1" smtClean="0">
                <a:solidFill>
                  <a:srgbClr val="FF0000"/>
                </a:solidFill>
                <a:latin typeface="+mj-lt"/>
              </a:rPr>
              <a:t>Không đặt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1409700" y="2588220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sz="3600" b="1" smtClean="0">
                <a:solidFill>
                  <a:srgbClr val="FF0000"/>
                </a:solidFill>
                <a:latin typeface="+mj-lt"/>
              </a:rPr>
              <a:t>Bỏ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5715000" y="3306724"/>
            <a:ext cx="5549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sz="3600" b="1" smtClean="0">
                <a:solidFill>
                  <a:srgbClr val="FF0000"/>
                </a:solidFill>
                <a:latin typeface="+mj-lt"/>
              </a:rPr>
              <a:t>Tự mình trực tiếp điều hành</a:t>
            </a:r>
          </a:p>
        </p:txBody>
      </p:sp>
    </p:spTree>
    <p:extLst>
      <p:ext uri="{BB962C8B-B14F-4D97-AF65-F5344CB8AC3E}">
        <p14:creationId xmlns:p14="http://schemas.microsoft.com/office/powerpoint/2010/main" val="2112388604"/>
      </p:ext>
    </p:extLst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5 4.93827E-7 L 0.34584 0.01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42" y="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5 -1.23457E-6 L 0.27084 -0.0040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92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653 0.01574 L 0.65486 -0.010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569" y="-13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"/>
            <a:ext cx="9182595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42900" y="1184684"/>
            <a:ext cx="8699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4000" smtClean="0"/>
              <a:t>- Gồm nhiều thứ quân là ..........................</a:t>
            </a:r>
          </a:p>
          <a:p>
            <a:pPr algn="just">
              <a:lnSpc>
                <a:spcPct val="120000"/>
              </a:lnSpc>
            </a:pPr>
            <a:r>
              <a:rPr lang="en-US" sz="4000" smtClean="0"/>
              <a:t>.................................................................. </a:t>
            </a:r>
            <a:endParaRPr lang="en-US" sz="4000"/>
          </a:p>
        </p:txBody>
      </p:sp>
      <p:sp>
        <p:nvSpPr>
          <p:cNvPr id="11" name="TextBox 10"/>
          <p:cNvSpPr txBox="1"/>
          <p:nvPr/>
        </p:nvSpPr>
        <p:spPr>
          <a:xfrm>
            <a:off x="279400" y="2632484"/>
            <a:ext cx="8445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4000" smtClean="0"/>
              <a:t>- Có các ......................... nối liền từ cực Bắc tới cực Nam của đất nước</a:t>
            </a:r>
            <a:endParaRPr lang="en-US" sz="4000"/>
          </a:p>
        </p:txBody>
      </p:sp>
      <p:sp>
        <p:nvSpPr>
          <p:cNvPr id="2" name="Rectangle 1"/>
          <p:cNvSpPr/>
          <p:nvPr/>
        </p:nvSpPr>
        <p:spPr>
          <a:xfrm>
            <a:off x="88900" y="133350"/>
            <a:ext cx="8953500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4000"/>
              <a:t>1. </a:t>
            </a:r>
            <a:r>
              <a:rPr lang="en-US" sz="4000" smtClean="0"/>
              <a:t>Quân đội triều Nguyễn :</a:t>
            </a:r>
            <a:endParaRPr lang="en-US" sz="4000"/>
          </a:p>
        </p:txBody>
      </p:sp>
      <p:sp>
        <p:nvSpPr>
          <p:cNvPr id="12" name="TextBox 11"/>
          <p:cNvSpPr txBox="1"/>
          <p:nvPr/>
        </p:nvSpPr>
        <p:spPr>
          <a:xfrm>
            <a:off x="-9067800" y="1031379"/>
            <a:ext cx="84201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000" b="1" smtClean="0">
                <a:solidFill>
                  <a:srgbClr val="FF0000"/>
                </a:solidFill>
                <a:latin typeface="+mj-lt"/>
              </a:rPr>
              <a:t>						bộ binh ;</a:t>
            </a:r>
          </a:p>
          <a:p>
            <a:pPr algn="just">
              <a:lnSpc>
                <a:spcPct val="130000"/>
              </a:lnSpc>
            </a:pPr>
            <a:r>
              <a:rPr lang="en-US" sz="4000" b="1" smtClean="0">
                <a:solidFill>
                  <a:srgbClr val="FF0000"/>
                </a:solidFill>
                <a:latin typeface="+mj-lt"/>
              </a:rPr>
              <a:t> thủy binh ; tượng binh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2971800" y="2389288"/>
            <a:ext cx="2578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sz="4000" b="1" smtClean="0">
                <a:solidFill>
                  <a:srgbClr val="FF0000"/>
                </a:solidFill>
                <a:latin typeface="+mj-lt"/>
              </a:rPr>
              <a:t>trạm ngựa</a:t>
            </a:r>
          </a:p>
        </p:txBody>
      </p:sp>
    </p:spTree>
    <p:extLst>
      <p:ext uri="{BB962C8B-B14F-4D97-AF65-F5344CB8AC3E}">
        <p14:creationId xmlns:p14="http://schemas.microsoft.com/office/powerpoint/2010/main" val="51194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himes.wav"/>
          </p:stSnd>
        </p:sndAc>
      </p:transition>
    </mc:Choice>
    <mc:Fallback xmlns="">
      <p:transition spd="slow">
        <p:circl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292 -0.00432 L 1.07292 0.001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00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1 -0.00401 L 0.58403 0.0030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48" y="3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124200" cy="25348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428" y="0"/>
            <a:ext cx="2980771" cy="25661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980" y="2564623"/>
            <a:ext cx="2996320" cy="2578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9" descr="0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2564624"/>
            <a:ext cx="3149600" cy="2578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hs_imageresizer_container_3" descr="ma-binh-hue1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-2"/>
            <a:ext cx="2971801" cy="25348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04"/>
          <p:cNvPicPr>
            <a:picLocks noChangeAspect="1" noChangeArrowheads="1"/>
          </p:cNvPicPr>
          <p:nvPr/>
        </p:nvPicPr>
        <p:blipFill>
          <a:blip r:embed="rId9" cstate="print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615011"/>
            <a:ext cx="3010780" cy="25348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85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  <p:sndAc>
          <p:stSnd>
            <p:snd r:embed="rId2" name="chimes.wav"/>
          </p:stSnd>
        </p:sndAc>
      </p:transition>
    </mc:Choice>
    <mc:Fallback xmlns="">
      <p:transition spd="slow">
        <p:split dir="in"/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2595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81000" y="2273915"/>
            <a:ext cx="8839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3800"/>
          </a:p>
        </p:txBody>
      </p:sp>
      <p:sp>
        <p:nvSpPr>
          <p:cNvPr id="3" name="Rounded Rectangular Callout 2"/>
          <p:cNvSpPr/>
          <p:nvPr/>
        </p:nvSpPr>
        <p:spPr>
          <a:xfrm>
            <a:off x="228600" y="361949"/>
            <a:ext cx="8534400" cy="3124201"/>
          </a:xfrm>
          <a:prstGeom prst="wedgeRoundRectCallout">
            <a:avLst>
              <a:gd name="adj1" fmla="val 45730"/>
              <a:gd name="adj2" fmla="val 6979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4958" y="361950"/>
            <a:ext cx="8225642" cy="3143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4200"/>
              <a:t> Bộ luật Gia Long quy định xử phạt những kẻ mưu phản và cùng mưu </a:t>
            </a:r>
            <a:r>
              <a:rPr lang="en-US" sz="4200" smtClean="0"/>
              <a:t>(chống </a:t>
            </a:r>
            <a:r>
              <a:rPr lang="en-US" sz="4200"/>
              <a:t>lại nhà vua và triều </a:t>
            </a:r>
            <a:r>
              <a:rPr lang="en-US" sz="4200" smtClean="0"/>
              <a:t>đình) </a:t>
            </a:r>
            <a:r>
              <a:rPr lang="en-US" sz="4200"/>
              <a:t>như thế </a:t>
            </a:r>
            <a:r>
              <a:rPr lang="en-US" sz="4200" smtClean="0"/>
              <a:t>nào ?</a:t>
            </a:r>
            <a:endParaRPr lang="en-US" sz="4200"/>
          </a:p>
        </p:txBody>
      </p:sp>
    </p:spTree>
    <p:extLst>
      <p:ext uri="{BB962C8B-B14F-4D97-AF65-F5344CB8AC3E}">
        <p14:creationId xmlns:p14="http://schemas.microsoft.com/office/powerpoint/2010/main" val="403856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99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 xmlns="">
      <p:transition spd="slow">
        <p:blinds dir="vert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Langtri"/>
          <p:cNvPicPr>
            <a:picLocks noChangeAspect="1" noChangeArrowheads="1"/>
          </p:cNvPicPr>
          <p:nvPr/>
        </p:nvPicPr>
        <p:blipFill>
          <a:blip r:embed="rId3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19050"/>
            <a:ext cx="4495800" cy="51005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hs_imageresizer_container_31" descr="Tunhandiday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050"/>
            <a:ext cx="4648201" cy="51005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85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himes.wav"/>
          </p:stSnd>
        </p:sndAc>
      </p:transition>
    </mc:Choice>
    <mc:Fallback xmlns="">
      <p:transition spd="slow">
        <p:checker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56" b="21235"/>
          <a:stretch/>
        </p:blipFill>
        <p:spPr>
          <a:xfrm>
            <a:off x="0" y="0"/>
            <a:ext cx="9105198" cy="513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81000" y="2273915"/>
            <a:ext cx="8839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3800"/>
          </a:p>
        </p:txBody>
      </p:sp>
      <p:sp>
        <p:nvSpPr>
          <p:cNvPr id="3" name="Rounded Rectangular Callout 2"/>
          <p:cNvSpPr/>
          <p:nvPr/>
        </p:nvSpPr>
        <p:spPr>
          <a:xfrm flipH="1">
            <a:off x="2286000" y="176073"/>
            <a:ext cx="6629400" cy="2243277"/>
          </a:xfrm>
          <a:prstGeom prst="wedgeRoundRectCallout">
            <a:avLst>
              <a:gd name="adj1" fmla="val 47707"/>
              <a:gd name="adj2" fmla="val 75516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flipH="1">
            <a:off x="2590800" y="191444"/>
            <a:ext cx="6248400" cy="2018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smtClean="0">
                <a:latin typeface="+mj-lt"/>
              </a:rPr>
              <a:t>Bộ luật Gia Long được ban hành nhằm mục đích gì ?</a:t>
            </a:r>
            <a:endParaRPr lang="en-US" sz="44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0318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himes.wav"/>
          </p:stSnd>
        </p:sndAc>
      </p:transition>
    </mc:Choice>
    <mc:Fallback xmlns="">
      <p:transition spd="slow">
        <p:circl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2595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6200" y="-19050"/>
            <a:ext cx="9067800" cy="162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sz="4000" b="1">
                <a:solidFill>
                  <a:srgbClr val="FF0000"/>
                </a:solidFill>
              </a:rPr>
              <a:t>2. </a:t>
            </a:r>
            <a:r>
              <a:rPr lang="en-US" sz="4000" b="1">
                <a:solidFill>
                  <a:srgbClr val="FF0000"/>
                </a:solidFill>
                <a:cs typeface="Times New Roman" pitchFamily="18" charset="0"/>
              </a:rPr>
              <a:t>Vua Quang Trung đã có chính sách gì để phát triển văn hóa, giáo dục :</a:t>
            </a:r>
            <a:endParaRPr lang="en-US" sz="40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1058681" y="1733550"/>
            <a:ext cx="676286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smtClean="0">
                <a:solidFill>
                  <a:srgbClr val="0033CC"/>
                </a:solidFill>
                <a:latin typeface="+mj-lt"/>
              </a:rPr>
              <a:t>Ban bố “Chiếu lập học”.</a:t>
            </a:r>
            <a:endParaRPr lang="en-US" sz="4000">
              <a:solidFill>
                <a:srgbClr val="0033CC"/>
              </a:solidFill>
              <a:latin typeface="+mj-lt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1041330" y="2549664"/>
            <a:ext cx="703586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solidFill>
                  <a:srgbClr val="0033CC"/>
                </a:solidFill>
                <a:latin typeface="+mj-lt"/>
              </a:rPr>
              <a:t>Ban bố “Chiếu lập học</a:t>
            </a:r>
            <a:r>
              <a:rPr lang="en-US" sz="4000" smtClean="0">
                <a:solidFill>
                  <a:srgbClr val="0033CC"/>
                </a:solidFill>
                <a:latin typeface="+mj-lt"/>
              </a:rPr>
              <a:t>” và đề cao chữ Nôm</a:t>
            </a:r>
            <a:endParaRPr lang="en-US" sz="4000">
              <a:solidFill>
                <a:srgbClr val="0033CC"/>
              </a:solidFill>
              <a:latin typeface="+mj-lt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1041330" y="3845064"/>
            <a:ext cx="528326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solidFill>
                  <a:srgbClr val="0033CC"/>
                </a:solidFill>
                <a:latin typeface="+mj-lt"/>
              </a:rPr>
              <a:t>Đ</a:t>
            </a:r>
            <a:r>
              <a:rPr lang="en-US" sz="4000" smtClean="0">
                <a:solidFill>
                  <a:srgbClr val="0033CC"/>
                </a:solidFill>
                <a:latin typeface="+mj-lt"/>
              </a:rPr>
              <a:t>ề </a:t>
            </a:r>
            <a:r>
              <a:rPr lang="en-US" sz="4000">
                <a:solidFill>
                  <a:srgbClr val="0033CC"/>
                </a:solidFill>
                <a:latin typeface="+mj-lt"/>
              </a:rPr>
              <a:t>cao chữ Nôm</a:t>
            </a:r>
          </a:p>
        </p:txBody>
      </p:sp>
      <p:pic>
        <p:nvPicPr>
          <p:cNvPr id="11" name="Picture 5" descr="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09750"/>
            <a:ext cx="568695" cy="553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b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83" y="2571750"/>
            <a:ext cx="565919" cy="550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c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37" y="3867150"/>
            <a:ext cx="528047" cy="55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988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BE32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BE32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81000" y="2273915"/>
            <a:ext cx="8839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3800"/>
          </a:p>
        </p:txBody>
      </p:sp>
      <p:sp>
        <p:nvSpPr>
          <p:cNvPr id="3" name="Rounded Rectangular Callout 2"/>
          <p:cNvSpPr/>
          <p:nvPr/>
        </p:nvSpPr>
        <p:spPr>
          <a:xfrm flipH="1">
            <a:off x="2286000" y="176073"/>
            <a:ext cx="6629400" cy="3005277"/>
          </a:xfrm>
          <a:prstGeom prst="wedgeRoundRectCallout">
            <a:avLst>
              <a:gd name="adj1" fmla="val 47707"/>
              <a:gd name="adj2" fmla="val 75516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flipH="1">
            <a:off x="2438400" y="304383"/>
            <a:ext cx="6400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/>
              <a:t>Bảo vệ quyền hành tuyệt đối của nhà vua, đề cao địa vị của quan lại, trừng trị tàn bạo kẻ chống đối.</a:t>
            </a:r>
          </a:p>
        </p:txBody>
      </p:sp>
    </p:spTree>
    <p:extLst>
      <p:ext uri="{BB962C8B-B14F-4D97-AF65-F5344CB8AC3E}">
        <p14:creationId xmlns:p14="http://schemas.microsoft.com/office/powerpoint/2010/main" val="1732419776"/>
      </p:ext>
    </p:extLst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28600" y="0"/>
            <a:ext cx="8763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sz="4400" smtClean="0">
                <a:latin typeface="+mj-lt"/>
              </a:rPr>
              <a:t>Theo em với cách thống trị hà khắc của các vua thời Nguyễn, cuộc sống của nhân dân sẽ như thế nào ?</a:t>
            </a:r>
          </a:p>
        </p:txBody>
      </p:sp>
    </p:spTree>
    <p:extLst>
      <p:ext uri="{BB962C8B-B14F-4D97-AF65-F5344CB8AC3E}">
        <p14:creationId xmlns:p14="http://schemas.microsoft.com/office/powerpoint/2010/main" val="103009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2595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152400" y="57150"/>
            <a:ext cx="8915400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smtClean="0">
                <a:solidFill>
                  <a:srgbClr val="0000CC"/>
                </a:solidFill>
              </a:rPr>
              <a:t>Cuộc </a:t>
            </a:r>
            <a:r>
              <a:rPr lang="en-US" sz="3600">
                <a:solidFill>
                  <a:srgbClr val="0000CC"/>
                </a:solidFill>
              </a:rPr>
              <a:t>sống nhân dân vô cùng cực khổ, vua quan bóc lột dân thậm tệ, kẻ giàu có công khai sát hại người nghèo</a:t>
            </a:r>
            <a:r>
              <a:rPr lang="en-US" sz="3600" smtClean="0">
                <a:solidFill>
                  <a:srgbClr val="0000CC"/>
                </a:solidFill>
              </a:rPr>
              <a:t>… Chính </a:t>
            </a:r>
            <a:r>
              <a:rPr lang="en-US" sz="3600">
                <a:solidFill>
                  <a:srgbClr val="0000CC"/>
                </a:solidFill>
              </a:rPr>
              <a:t>vì thế mà nhân dân ta có </a:t>
            </a:r>
            <a:r>
              <a:rPr lang="en-US" sz="3600" smtClean="0">
                <a:solidFill>
                  <a:srgbClr val="0000CC"/>
                </a:solidFill>
              </a:rPr>
              <a:t>câu :</a:t>
            </a:r>
            <a:endParaRPr lang="en-US" sz="3600">
              <a:solidFill>
                <a:srgbClr val="0000CC"/>
              </a:solidFill>
            </a:endParaRPr>
          </a:p>
          <a:p>
            <a:pPr algn="just">
              <a:lnSpc>
                <a:spcPct val="130000"/>
              </a:lnSpc>
            </a:pPr>
            <a:r>
              <a:rPr lang="en-US" sz="3600"/>
              <a:t>                   </a:t>
            </a:r>
            <a:r>
              <a:rPr lang="en-US" sz="3600" b="1" i="1" smtClean="0">
                <a:solidFill>
                  <a:srgbClr val="FF0000"/>
                </a:solidFill>
              </a:rPr>
              <a:t>Con </a:t>
            </a:r>
            <a:r>
              <a:rPr lang="en-US" sz="3600" b="1" i="1">
                <a:solidFill>
                  <a:srgbClr val="FF0000"/>
                </a:solidFill>
              </a:rPr>
              <a:t>ơi nhớ lấy câu này</a:t>
            </a:r>
          </a:p>
          <a:p>
            <a:pPr algn="just">
              <a:lnSpc>
                <a:spcPct val="130000"/>
              </a:lnSpc>
            </a:pPr>
            <a:r>
              <a:rPr lang="en-US" sz="3600" b="1" i="1">
                <a:solidFill>
                  <a:srgbClr val="FF0000"/>
                </a:solidFill>
              </a:rPr>
              <a:t>       </a:t>
            </a:r>
            <a:r>
              <a:rPr lang="en-US" sz="3600" b="1" i="1" smtClean="0">
                <a:solidFill>
                  <a:srgbClr val="FF0000"/>
                </a:solidFill>
              </a:rPr>
              <a:t>Cướp </a:t>
            </a:r>
            <a:r>
              <a:rPr lang="en-US" sz="3600" b="1" i="1">
                <a:solidFill>
                  <a:srgbClr val="FF0000"/>
                </a:solidFill>
              </a:rPr>
              <a:t>đêm là giặc, cướp ngày là quan.</a:t>
            </a:r>
            <a:endParaRPr lang="en-US" sz="3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084049"/>
      </p:ext>
    </p:extLst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2595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3233037" y="2266950"/>
            <a:ext cx="2481963" cy="2667000"/>
          </a:xfrm>
          <a:prstGeom prst="rect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</a:rPr>
              <a:t>Nhà Nguyễn </a:t>
            </a:r>
            <a:r>
              <a:rPr lang="en-US" sz="3200" smtClean="0">
                <a:solidFill>
                  <a:schemeClr val="tx1"/>
                </a:solidFill>
              </a:rPr>
              <a:t>quan tâm và củng cố quân đội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4" name="Rectangle 3">
            <a:hlinkClick r:id="rId4" action="ppaction://hlinksldjump"/>
          </p:cNvPr>
          <p:cNvSpPr/>
          <p:nvPr/>
        </p:nvSpPr>
        <p:spPr>
          <a:xfrm>
            <a:off x="184397" y="2266950"/>
            <a:ext cx="2482603" cy="2667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</a:rPr>
              <a:t>Nhà Nguyễn không muốn chia sẻ quyền hành cho ai</a:t>
            </a:r>
            <a:endParaRPr lang="en-US" sz="320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474018" y="1406525"/>
            <a:ext cx="2993582" cy="7080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474017" y="1358900"/>
            <a:ext cx="1" cy="8318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6248400" y="2266951"/>
            <a:ext cx="2743200" cy="2686050"/>
          </a:xfrm>
          <a:prstGeom prst="rect">
            <a:avLst/>
          </a:prstGeom>
          <a:solidFill>
            <a:srgbClr val="5CC72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</a:rPr>
              <a:t>Bộ luật Gia Long bảo vệ tuyệt đối quyền lực của nhà vua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09797" y="133350"/>
            <a:ext cx="8763000" cy="127635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Các vua nhà </a:t>
            </a:r>
            <a:r>
              <a:rPr lang="en-US" sz="3200" b="1" smtClean="0">
                <a:solidFill>
                  <a:schemeClr val="tx1"/>
                </a:solidFill>
              </a:rPr>
              <a:t>Nguyễn </a:t>
            </a:r>
            <a:r>
              <a:rPr lang="en-US" sz="3200" b="1">
                <a:solidFill>
                  <a:schemeClr val="tx1"/>
                </a:solidFill>
              </a:rPr>
              <a:t>dùng mọi </a:t>
            </a:r>
            <a:r>
              <a:rPr lang="en-US" sz="3200" b="1" smtClean="0">
                <a:solidFill>
                  <a:schemeClr val="tx1"/>
                </a:solidFill>
              </a:rPr>
              <a:t>biện </a:t>
            </a:r>
            <a:r>
              <a:rPr lang="en-US" sz="3200" b="1">
                <a:solidFill>
                  <a:schemeClr val="tx1"/>
                </a:solidFill>
              </a:rPr>
              <a:t>pháp thâu </a:t>
            </a:r>
            <a:r>
              <a:rPr lang="en-US" sz="3200" b="1" smtClean="0">
                <a:solidFill>
                  <a:schemeClr val="tx1"/>
                </a:solidFill>
              </a:rPr>
              <a:t>tóm quyền </a:t>
            </a:r>
            <a:r>
              <a:rPr lang="en-US" sz="3200" b="1">
                <a:solidFill>
                  <a:schemeClr val="tx1"/>
                </a:solidFill>
              </a:rPr>
              <a:t>hành </a:t>
            </a:r>
            <a:r>
              <a:rPr lang="en-US" sz="3200" b="1" smtClean="0">
                <a:solidFill>
                  <a:schemeClr val="tx1"/>
                </a:solidFill>
              </a:rPr>
              <a:t>vào tay </a:t>
            </a:r>
            <a:r>
              <a:rPr lang="en-US" sz="3200" b="1">
                <a:solidFill>
                  <a:schemeClr val="tx1"/>
                </a:solidFill>
              </a:rPr>
              <a:t>mình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1505837" y="1406525"/>
            <a:ext cx="2993582" cy="7080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65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  <p:sndAc>
          <p:stSnd>
            <p:snd r:embed="rId2" name="chimes.wav"/>
          </p:stSnd>
        </p:sndAc>
      </p:transition>
    </mc:Choice>
    <mc:Fallback xmlns="">
      <p:transition spd="slow">
        <p:diamond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990600" y="3147358"/>
            <a:ext cx="693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000" b="1" smtClean="0">
                <a:ln>
                  <a:solidFill>
                    <a:sysClr val="windowText" lastClr="000000"/>
                  </a:solidFill>
                </a:ln>
                <a:solidFill>
                  <a:srgbClr val="FF3399"/>
                </a:solidFill>
                <a:latin typeface="+mj-lt"/>
                <a:ea typeface="HP001 5Ha" pitchFamily="34" charset="-127"/>
                <a:cs typeface="Arial" pitchFamily="34" charset="0"/>
              </a:rPr>
              <a:t>Củng cố, dặn dò</a:t>
            </a:r>
            <a:endParaRPr lang="en-US" sz="8000" b="1">
              <a:ln>
                <a:solidFill>
                  <a:sysClr val="windowText" lastClr="000000"/>
                </a:solidFill>
              </a:ln>
              <a:solidFill>
                <a:srgbClr val="FF3399"/>
              </a:solidFill>
              <a:latin typeface="+mj-lt"/>
              <a:ea typeface="HP001 5Ha" pitchFamily="34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59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76" name="Picture 12" descr="0 (50)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72" y="3906441"/>
            <a:ext cx="400050" cy="33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13" descr="0 (50)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315938"/>
            <a:ext cx="400050" cy="33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8" name="AutoShape 14"/>
          <p:cNvSpPr>
            <a:spLocks noChangeArrowheads="1"/>
          </p:cNvSpPr>
          <p:nvPr/>
        </p:nvSpPr>
        <p:spPr bwMode="auto">
          <a:xfrm>
            <a:off x="774147" y="2714656"/>
            <a:ext cx="302419" cy="32385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21520" name="AutoShape 16"/>
          <p:cNvSpPr>
            <a:spLocks noChangeArrowheads="1"/>
          </p:cNvSpPr>
          <p:nvPr/>
        </p:nvSpPr>
        <p:spPr bwMode="auto">
          <a:xfrm>
            <a:off x="3404889" y="4113531"/>
            <a:ext cx="407194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21522" name="AutoShape 18"/>
          <p:cNvSpPr>
            <a:spLocks noChangeArrowheads="1"/>
          </p:cNvSpPr>
          <p:nvPr/>
        </p:nvSpPr>
        <p:spPr bwMode="auto">
          <a:xfrm>
            <a:off x="1394223" y="2800350"/>
            <a:ext cx="407194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21523" name="AutoShape 19"/>
          <p:cNvSpPr>
            <a:spLocks noChangeArrowheads="1"/>
          </p:cNvSpPr>
          <p:nvPr/>
        </p:nvSpPr>
        <p:spPr bwMode="auto">
          <a:xfrm>
            <a:off x="4913172" y="4083843"/>
            <a:ext cx="407194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21527" name="AutoShape 23"/>
          <p:cNvSpPr>
            <a:spLocks noChangeArrowheads="1"/>
          </p:cNvSpPr>
          <p:nvPr/>
        </p:nvSpPr>
        <p:spPr bwMode="auto">
          <a:xfrm>
            <a:off x="304800" y="1634820"/>
            <a:ext cx="251222" cy="3429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21530" name="AutoShape 26"/>
          <p:cNvSpPr>
            <a:spLocks noChangeArrowheads="1"/>
          </p:cNvSpPr>
          <p:nvPr/>
        </p:nvSpPr>
        <p:spPr bwMode="auto">
          <a:xfrm>
            <a:off x="2651522" y="4171950"/>
            <a:ext cx="25122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31" name="AutoShape 27"/>
          <p:cNvSpPr>
            <a:spLocks noChangeArrowheads="1"/>
          </p:cNvSpPr>
          <p:nvPr/>
        </p:nvSpPr>
        <p:spPr bwMode="auto">
          <a:xfrm>
            <a:off x="925357" y="1083146"/>
            <a:ext cx="25122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32" name="AutoShape 28"/>
          <p:cNvSpPr>
            <a:spLocks noChangeArrowheads="1"/>
          </p:cNvSpPr>
          <p:nvPr/>
        </p:nvSpPr>
        <p:spPr bwMode="auto">
          <a:xfrm>
            <a:off x="2022872" y="3657600"/>
            <a:ext cx="25122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33" name="AutoShape 29"/>
          <p:cNvSpPr>
            <a:spLocks noChangeArrowheads="1"/>
          </p:cNvSpPr>
          <p:nvPr/>
        </p:nvSpPr>
        <p:spPr bwMode="auto">
          <a:xfrm>
            <a:off x="6423422" y="4914900"/>
            <a:ext cx="25122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34" name="AutoShape 30"/>
          <p:cNvSpPr>
            <a:spLocks noChangeArrowheads="1"/>
          </p:cNvSpPr>
          <p:nvPr/>
        </p:nvSpPr>
        <p:spPr bwMode="auto">
          <a:xfrm>
            <a:off x="8042076" y="1778198"/>
            <a:ext cx="317897" cy="329804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35" name="AutoShape 31"/>
          <p:cNvSpPr>
            <a:spLocks noChangeArrowheads="1"/>
          </p:cNvSpPr>
          <p:nvPr/>
        </p:nvSpPr>
        <p:spPr bwMode="auto">
          <a:xfrm>
            <a:off x="1863328" y="956334"/>
            <a:ext cx="319088" cy="329804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37" name="AutoShape 33"/>
          <p:cNvSpPr>
            <a:spLocks noChangeArrowheads="1"/>
          </p:cNvSpPr>
          <p:nvPr/>
        </p:nvSpPr>
        <p:spPr bwMode="auto">
          <a:xfrm>
            <a:off x="1457326" y="1943100"/>
            <a:ext cx="25122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38" name="AutoShape 34"/>
          <p:cNvSpPr>
            <a:spLocks noChangeArrowheads="1"/>
          </p:cNvSpPr>
          <p:nvPr/>
        </p:nvSpPr>
        <p:spPr bwMode="auto">
          <a:xfrm>
            <a:off x="2797970" y="724025"/>
            <a:ext cx="419100" cy="302419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21539" name="AutoShape 35"/>
          <p:cNvSpPr>
            <a:spLocks noChangeArrowheads="1"/>
          </p:cNvSpPr>
          <p:nvPr/>
        </p:nvSpPr>
        <p:spPr bwMode="auto">
          <a:xfrm>
            <a:off x="6674644" y="290203"/>
            <a:ext cx="419100" cy="302419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21541" name="AutoShape 37"/>
          <p:cNvSpPr>
            <a:spLocks noChangeArrowheads="1"/>
          </p:cNvSpPr>
          <p:nvPr/>
        </p:nvSpPr>
        <p:spPr bwMode="auto">
          <a:xfrm>
            <a:off x="837009" y="384062"/>
            <a:ext cx="314325" cy="2857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42" name="AutoShape 38"/>
          <p:cNvSpPr>
            <a:spLocks noChangeArrowheads="1"/>
          </p:cNvSpPr>
          <p:nvPr/>
        </p:nvSpPr>
        <p:spPr bwMode="auto">
          <a:xfrm>
            <a:off x="5715000" y="783771"/>
            <a:ext cx="188119" cy="2857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44" name="AutoShape 40"/>
          <p:cNvSpPr>
            <a:spLocks noChangeArrowheads="1"/>
          </p:cNvSpPr>
          <p:nvPr/>
        </p:nvSpPr>
        <p:spPr bwMode="auto">
          <a:xfrm>
            <a:off x="3217070" y="0"/>
            <a:ext cx="189310" cy="2857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21545" name="AutoShape 41"/>
          <p:cNvSpPr>
            <a:spLocks noChangeArrowheads="1"/>
          </p:cNvSpPr>
          <p:nvPr/>
        </p:nvSpPr>
        <p:spPr bwMode="auto">
          <a:xfrm>
            <a:off x="8001000" y="669812"/>
            <a:ext cx="25122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47" name="AutoShape 43"/>
          <p:cNvSpPr>
            <a:spLocks noChangeArrowheads="1"/>
          </p:cNvSpPr>
          <p:nvPr/>
        </p:nvSpPr>
        <p:spPr bwMode="auto">
          <a:xfrm>
            <a:off x="7999809" y="2862479"/>
            <a:ext cx="252413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8" name="WordArt 3"/>
          <p:cNvSpPr>
            <a:spLocks noChangeArrowheads="1" noChangeShapeType="1" noTextEdit="1"/>
          </p:cNvSpPr>
          <p:nvPr/>
        </p:nvSpPr>
        <p:spPr bwMode="auto">
          <a:xfrm>
            <a:off x="1457326" y="976793"/>
            <a:ext cx="6200775" cy="2400300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27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CHÀO QUÝ THẦY CÔ</a:t>
            </a:r>
          </a:p>
        </p:txBody>
      </p:sp>
    </p:spTree>
    <p:extLst>
      <p:ext uri="{BB962C8B-B14F-4D97-AF65-F5344CB8AC3E}">
        <p14:creationId xmlns:p14="http://schemas.microsoft.com/office/powerpoint/2010/main" val="57554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75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lower-rose-013_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34881">
            <a:off x="3486150" y="3257550"/>
            <a:ext cx="12573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WordArt 5"/>
          <p:cNvSpPr>
            <a:spLocks noChangeArrowheads="1" noChangeShapeType="1" noTextEdit="1"/>
          </p:cNvSpPr>
          <p:nvPr/>
        </p:nvSpPr>
        <p:spPr bwMode="auto">
          <a:xfrm>
            <a:off x="1943100" y="1085850"/>
            <a:ext cx="5372100" cy="785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350" kern="10">
                <a:ln w="1587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</a:rPr>
              <a:t>Kính chúc quý thầy cô, các em học sinh</a:t>
            </a:r>
          </a:p>
        </p:txBody>
      </p:sp>
      <p:sp>
        <p:nvSpPr>
          <p:cNvPr id="12292" name="WordArt 6" descr="Woven mat"/>
          <p:cNvSpPr>
            <a:spLocks noChangeArrowheads="1" noChangeShapeType="1" noTextEdit="1"/>
          </p:cNvSpPr>
          <p:nvPr/>
        </p:nvSpPr>
        <p:spPr bwMode="auto">
          <a:xfrm>
            <a:off x="2971800" y="2014537"/>
            <a:ext cx="3971925" cy="785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r>
              <a:rPr lang="en-US" sz="1350" kern="1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</a:rPr>
              <a:t>khoẻ mạnh và hạnh phúc.</a:t>
            </a:r>
          </a:p>
        </p:txBody>
      </p:sp>
      <p:pic>
        <p:nvPicPr>
          <p:cNvPr id="495621" name="dong mau lac hong ppt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4914900"/>
            <a:ext cx="171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6172200" y="4800600"/>
            <a:ext cx="17145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35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12295" name="Picture 4" descr="659204qfhni5vgx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62713" y="-576263"/>
            <a:ext cx="3333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4" descr="659204qfhni5vgx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7" y="403623"/>
            <a:ext cx="404813" cy="1882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4" descr="659204qfhni5vgx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2343150" y="-514350"/>
            <a:ext cx="2857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4" descr="659204qfhni5vgx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5200" y="400050"/>
            <a:ext cx="4000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4" descr="659204qfhni5vgx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195513" y="3751660"/>
            <a:ext cx="413147" cy="1825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4" descr="659204qfhni5vgx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389460" y="2857500"/>
            <a:ext cx="38219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4" descr="659204qfhni5vgx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46599" flipV="1">
            <a:off x="6627615" y="3884415"/>
            <a:ext cx="401240" cy="1540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4" descr="659204qfhni5vgx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254478" y="2743200"/>
            <a:ext cx="460772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2" descr="flower-rose-013_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028950"/>
            <a:ext cx="12573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Picture 2" descr="flower-rose-013_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9955">
            <a:off x="4972050" y="3280172"/>
            <a:ext cx="11430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5" name="Picture 17" descr="Obst100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3314700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Picture 18" descr="N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143000" y="5019675"/>
            <a:ext cx="6858000" cy="12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Picture 19" descr="N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5372100" y="2514600"/>
            <a:ext cx="51435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Picture 20" descr="N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143000" y="0"/>
            <a:ext cx="685800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9" name="Picture 21" descr="N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1371600" y="2514600"/>
            <a:ext cx="51435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5639" name="dmlh 00_01_02-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45720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41464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240" fill="hold"/>
                                        <p:tgtEl>
                                          <p:spTgt spid="4956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5621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563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2595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6200" y="-19050"/>
            <a:ext cx="9067800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sz="4200" b="1" smtClean="0">
                <a:solidFill>
                  <a:srgbClr val="FF0000"/>
                </a:solidFill>
                <a:latin typeface="+mj-lt"/>
              </a:rPr>
              <a:t>3. </a:t>
            </a:r>
            <a:r>
              <a:rPr lang="en-US" sz="4400" b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Vua Quang Trung ban hành chính sách kinh tế, văn hóa nhằm :</a:t>
            </a:r>
            <a:endParaRPr lang="en-US" sz="44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1058680" y="1962150"/>
            <a:ext cx="762811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smtClean="0">
                <a:solidFill>
                  <a:srgbClr val="0033CC"/>
                </a:solidFill>
                <a:latin typeface="+mj-lt"/>
              </a:rPr>
              <a:t>Xây dựng và phát triển đất nước.</a:t>
            </a:r>
            <a:endParaRPr lang="en-US" sz="4000">
              <a:solidFill>
                <a:srgbClr val="0033CC"/>
              </a:solidFill>
              <a:latin typeface="+mj-lt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1041330" y="2778264"/>
            <a:ext cx="79232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smtClean="0">
                <a:solidFill>
                  <a:srgbClr val="0033CC"/>
                </a:solidFill>
                <a:latin typeface="+mj-lt"/>
              </a:rPr>
              <a:t>Đào tạo nhân tài.</a:t>
            </a:r>
            <a:endParaRPr lang="en-US" sz="4000">
              <a:solidFill>
                <a:srgbClr val="0033CC"/>
              </a:solidFill>
              <a:latin typeface="+mj-lt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1041330" y="3616464"/>
            <a:ext cx="673107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smtClean="0">
                <a:solidFill>
                  <a:srgbClr val="0033CC"/>
                </a:solidFill>
                <a:latin typeface="+mj-lt"/>
              </a:rPr>
              <a:t>Tạo công ăn việc làm cho dân.</a:t>
            </a:r>
            <a:endParaRPr lang="en-US" sz="4000">
              <a:solidFill>
                <a:srgbClr val="0033CC"/>
              </a:solidFill>
              <a:latin typeface="+mj-lt"/>
            </a:endParaRPr>
          </a:p>
        </p:txBody>
      </p:sp>
      <p:pic>
        <p:nvPicPr>
          <p:cNvPr id="11" name="Picture 5" descr="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38350"/>
            <a:ext cx="568695" cy="553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b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83" y="2800350"/>
            <a:ext cx="565919" cy="550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c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37" y="3638550"/>
            <a:ext cx="528047" cy="55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988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BE32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BE32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476250"/>
            <a:ext cx="9144000" cy="5619750"/>
            <a:chOff x="0" y="-476250"/>
            <a:chExt cx="9144000" cy="5619750"/>
          </a:xfrm>
        </p:grpSpPr>
        <p:pic>
          <p:nvPicPr>
            <p:cNvPr id="8" name="Picture 2" descr="H:\for HOANG NGOC HUONG\ANH NEN\nen chuan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 descr="Buombay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-476250"/>
              <a:ext cx="6477000" cy="930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2" descr="Buombay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4151910"/>
              <a:ext cx="7543800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228600" y="1010406"/>
            <a:ext cx="8686800" cy="2525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7200" b="1" dirty="0" err="1" smtClean="0">
                <a:solidFill>
                  <a:srgbClr val="5CC727"/>
                </a:solidFill>
                <a:latin typeface="+mj-lt"/>
                <a:ea typeface="HP001 5Ha" pitchFamily="34" charset="-127"/>
                <a:cs typeface="Arial" pitchFamily="34" charset="0"/>
              </a:rPr>
              <a:t>Lịch</a:t>
            </a:r>
            <a:r>
              <a:rPr lang="en-US" sz="7200" b="1" dirty="0" smtClean="0">
                <a:solidFill>
                  <a:srgbClr val="5CC727"/>
                </a:solidFill>
                <a:latin typeface="+mj-lt"/>
                <a:ea typeface="HP001 5Ha" pitchFamily="34" charset="-127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rgbClr val="5CC727"/>
                </a:solidFill>
                <a:latin typeface="+mj-lt"/>
                <a:ea typeface="HP001 5Ha" pitchFamily="34" charset="-127"/>
                <a:cs typeface="Arial" pitchFamily="34" charset="0"/>
              </a:rPr>
              <a:t>sử</a:t>
            </a:r>
            <a:r>
              <a:rPr lang="en-US" sz="7200" b="1" dirty="0" smtClean="0">
                <a:solidFill>
                  <a:srgbClr val="5CC727"/>
                </a:solidFill>
                <a:latin typeface="+mj-lt"/>
                <a:ea typeface="HP001 5Ha" pitchFamily="34" charset="-127"/>
                <a:cs typeface="Arial" pitchFamily="34" charset="0"/>
              </a:rPr>
              <a:t>:</a:t>
            </a:r>
          </a:p>
          <a:p>
            <a:pPr algn="ctr">
              <a:lnSpc>
                <a:spcPct val="130000"/>
              </a:lnSpc>
            </a:pPr>
            <a:r>
              <a:rPr lang="en-US" sz="5400" b="1" dirty="0" err="1" smtClean="0">
                <a:solidFill>
                  <a:srgbClr val="5CC727"/>
                </a:solidFill>
                <a:latin typeface="+mj-lt"/>
                <a:ea typeface="HP001 5Ha" pitchFamily="34" charset="-127"/>
                <a:cs typeface="Arial" pitchFamily="34" charset="0"/>
              </a:rPr>
              <a:t>NHÀ</a:t>
            </a:r>
            <a:r>
              <a:rPr lang="en-US" sz="5400" b="1" dirty="0" smtClean="0">
                <a:solidFill>
                  <a:srgbClr val="5CC727"/>
                </a:solidFill>
                <a:latin typeface="+mj-lt"/>
                <a:ea typeface="HP001 5Ha" pitchFamily="34" charset="-127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5CC727"/>
                </a:solidFill>
                <a:latin typeface="+mj-lt"/>
                <a:ea typeface="HP001 5Ha" pitchFamily="34" charset="-127"/>
                <a:cs typeface="Arial" pitchFamily="34" charset="0"/>
              </a:rPr>
              <a:t>NGUYỄN</a:t>
            </a:r>
            <a:r>
              <a:rPr lang="en-US" sz="5400" b="1" dirty="0" smtClean="0">
                <a:solidFill>
                  <a:srgbClr val="5CC727"/>
                </a:solidFill>
                <a:latin typeface="+mj-lt"/>
                <a:ea typeface="HP001 5Ha" pitchFamily="34" charset="-127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5CC727"/>
                </a:solidFill>
                <a:latin typeface="+mj-lt"/>
                <a:ea typeface="HP001 5Ha" pitchFamily="34" charset="-127"/>
                <a:cs typeface="Arial" pitchFamily="34" charset="0"/>
              </a:rPr>
              <a:t>THÀNH</a:t>
            </a:r>
            <a:r>
              <a:rPr lang="en-US" sz="5400" b="1" dirty="0" smtClean="0">
                <a:solidFill>
                  <a:srgbClr val="5CC727"/>
                </a:solidFill>
                <a:latin typeface="+mj-lt"/>
                <a:ea typeface="HP001 5Ha" pitchFamily="34" charset="-127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5CC727"/>
                </a:solidFill>
                <a:latin typeface="+mj-lt"/>
                <a:ea typeface="HP001 5Ha" pitchFamily="34" charset="-127"/>
                <a:cs typeface="Arial" pitchFamily="34" charset="0"/>
              </a:rPr>
              <a:t>LẬP</a:t>
            </a:r>
            <a:endParaRPr lang="en-US" sz="5400" b="1" dirty="0">
              <a:solidFill>
                <a:srgbClr val="5CC727"/>
              </a:solidFill>
              <a:latin typeface="+mj-lt"/>
              <a:ea typeface="HP001 5Ha" pitchFamily="34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88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 xmlns="">
      <p:transition spd="slow">
        <p:blinds dir="vert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2595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4995925" y="1276350"/>
            <a:ext cx="3919475" cy="1171575"/>
          </a:xfrm>
          <a:prstGeom prst="rect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</a:rPr>
              <a:t>Giai đoạn độc lập</a:t>
            </a:r>
          </a:p>
          <a:p>
            <a:pPr algn="ctr"/>
            <a:r>
              <a:rPr lang="en-US" sz="3600" smtClean="0">
                <a:solidFill>
                  <a:schemeClr val="tx1"/>
                </a:solidFill>
              </a:rPr>
              <a:t>(1802 – 1858)</a:t>
            </a:r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4" name="Rectangle 3">
            <a:hlinkClick r:id="rId4" action="ppaction://hlinksldjump"/>
          </p:cNvPr>
          <p:cNvSpPr/>
          <p:nvPr/>
        </p:nvSpPr>
        <p:spPr>
          <a:xfrm>
            <a:off x="2113023" y="209550"/>
            <a:ext cx="4953000" cy="762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Nhà Nguyễn thành lập</a:t>
            </a:r>
            <a:endParaRPr lang="en-US" sz="3600" b="1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965452" y="1862137"/>
            <a:ext cx="1028699" cy="10239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949700" y="2886075"/>
            <a:ext cx="1044451" cy="9286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4994151" y="2886075"/>
            <a:ext cx="3921249" cy="1857375"/>
          </a:xfrm>
          <a:prstGeom prst="rect">
            <a:avLst/>
          </a:prstGeom>
          <a:solidFill>
            <a:srgbClr val="5CC72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</a:rPr>
              <a:t>Giai đoạn bị thực dân Pháp xâm lược</a:t>
            </a:r>
          </a:p>
          <a:p>
            <a:pPr algn="ctr"/>
            <a:r>
              <a:rPr lang="en-US" sz="3600" smtClean="0">
                <a:solidFill>
                  <a:schemeClr val="tx1"/>
                </a:solidFill>
              </a:rPr>
              <a:t>(1858 – 1945)</a:t>
            </a:r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2400" y="1609725"/>
            <a:ext cx="3810000" cy="2552699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Triều </a:t>
            </a:r>
            <a:r>
              <a:rPr lang="en-US" sz="3600" b="1">
                <a:solidFill>
                  <a:schemeClr val="tx1"/>
                </a:solidFill>
                <a:latin typeface="+mj-lt"/>
                <a:cs typeface="Times New Roman" pitchFamily="18" charset="0"/>
              </a:rPr>
              <a:t>nhà </a:t>
            </a:r>
            <a:r>
              <a:rPr lang="en-US" sz="3600" b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Nguyễn </a:t>
            </a:r>
            <a:r>
              <a:rPr lang="en-US" sz="3600" b="1">
                <a:solidFill>
                  <a:schemeClr val="tx1"/>
                </a:solidFill>
                <a:latin typeface="+mj-lt"/>
                <a:cs typeface="Times New Roman" pitchFamily="18" charset="0"/>
              </a:rPr>
              <a:t>(1802- </a:t>
            </a:r>
            <a:r>
              <a:rPr lang="en-US" sz="3600" b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1945)</a:t>
            </a:r>
          </a:p>
          <a:p>
            <a:pPr algn="ctr"/>
            <a:r>
              <a:rPr lang="en-US" sz="3600" b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cai </a:t>
            </a:r>
            <a:r>
              <a:rPr lang="en-US" sz="3600" b="1">
                <a:solidFill>
                  <a:schemeClr val="tx1"/>
                </a:solidFill>
                <a:latin typeface="+mj-lt"/>
                <a:cs typeface="Times New Roman" pitchFamily="18" charset="0"/>
              </a:rPr>
              <a:t>trị 143 năm trải qua 13 đời </a:t>
            </a:r>
            <a:r>
              <a:rPr lang="en-US" sz="3600" b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vua</a:t>
            </a:r>
            <a:endParaRPr lang="en-US" sz="3600" b="1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2366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  <p:sndAc>
          <p:stSnd>
            <p:snd r:embed="rId2" name="chimes.wav"/>
          </p:stSnd>
        </p:sndAc>
      </p:transition>
    </mc:Choice>
    <mc:Fallback xmlns="">
      <p:transition spd="slow">
        <p:diamond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476250"/>
            <a:ext cx="9144000" cy="5619750"/>
            <a:chOff x="0" y="-476250"/>
            <a:chExt cx="9144000" cy="5619750"/>
          </a:xfrm>
        </p:grpSpPr>
        <p:pic>
          <p:nvPicPr>
            <p:cNvPr id="8" name="Picture 2" descr="H:\for HOANG NGOC HUONG\ANH NEN\nen chuan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 descr="Buombay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-476250"/>
              <a:ext cx="6477000" cy="930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2" descr="Buombay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4151910"/>
              <a:ext cx="7543800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228600" y="291834"/>
            <a:ext cx="8686800" cy="4413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7200" b="1" smtClean="0">
                <a:solidFill>
                  <a:srgbClr val="FF0000"/>
                </a:solidFill>
                <a:latin typeface="+mj-lt"/>
                <a:ea typeface="HP001 5Ha" pitchFamily="34" charset="-127"/>
                <a:cs typeface="Arial" pitchFamily="34" charset="0"/>
              </a:rPr>
              <a:t>BUỔI ĐẦU </a:t>
            </a:r>
          </a:p>
          <a:p>
            <a:pPr algn="ctr">
              <a:lnSpc>
                <a:spcPct val="130000"/>
              </a:lnSpc>
            </a:pPr>
            <a:r>
              <a:rPr lang="en-US" sz="7200" b="1" smtClean="0">
                <a:solidFill>
                  <a:srgbClr val="FF0000"/>
                </a:solidFill>
                <a:latin typeface="+mj-lt"/>
                <a:ea typeface="HP001 5Ha" pitchFamily="34" charset="-127"/>
                <a:cs typeface="Arial" pitchFamily="34" charset="0"/>
              </a:rPr>
              <a:t>THỜI NGUYỄN</a:t>
            </a:r>
          </a:p>
          <a:p>
            <a:pPr algn="ctr">
              <a:lnSpc>
                <a:spcPct val="130000"/>
              </a:lnSpc>
            </a:pPr>
            <a:r>
              <a:rPr lang="en-US" sz="7200" b="1" smtClean="0">
                <a:solidFill>
                  <a:srgbClr val="FF0000"/>
                </a:solidFill>
                <a:latin typeface="+mj-lt"/>
                <a:ea typeface="HP001 5Ha" pitchFamily="34" charset="-127"/>
                <a:cs typeface="Arial" pitchFamily="34" charset="0"/>
              </a:rPr>
              <a:t>(1802 – 1858) </a:t>
            </a:r>
            <a:endParaRPr lang="en-US" sz="7200" b="1">
              <a:solidFill>
                <a:srgbClr val="FF0000"/>
              </a:solidFill>
              <a:latin typeface="+mj-lt"/>
              <a:ea typeface="HP001 5Ha" pitchFamily="34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5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 xmlns="">
      <p:transition spd="slow">
        <p:blinds dir="vert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476250"/>
            <a:ext cx="9144000" cy="5619750"/>
            <a:chOff x="0" y="-476250"/>
            <a:chExt cx="9144000" cy="5619750"/>
          </a:xfrm>
        </p:grpSpPr>
        <p:pic>
          <p:nvPicPr>
            <p:cNvPr id="8" name="Picture 2" descr="H:\for HOANG NGOC HUONG\ANH NEN\nen chuan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 descr="Buombay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-476250"/>
              <a:ext cx="6477000" cy="930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2" descr="Buombay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4151910"/>
              <a:ext cx="7543800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304800" y="742950"/>
            <a:ext cx="8686800" cy="316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8000" b="1" smtClean="0">
                <a:solidFill>
                  <a:srgbClr val="CC0099"/>
                </a:solidFill>
                <a:latin typeface="+mj-lt"/>
                <a:ea typeface="HP001 5Ha" pitchFamily="34" charset="-127"/>
                <a:cs typeface="Arial" pitchFamily="34" charset="0"/>
              </a:rPr>
              <a:t>Sự ra đời của </a:t>
            </a:r>
          </a:p>
          <a:p>
            <a:pPr algn="ctr">
              <a:lnSpc>
                <a:spcPct val="130000"/>
              </a:lnSpc>
            </a:pPr>
            <a:r>
              <a:rPr lang="en-US" sz="8000" b="1" smtClean="0">
                <a:solidFill>
                  <a:srgbClr val="CC0099"/>
                </a:solidFill>
                <a:latin typeface="+mj-lt"/>
                <a:ea typeface="HP001 5Ha" pitchFamily="34" charset="-127"/>
                <a:cs typeface="Arial" pitchFamily="34" charset="0"/>
              </a:rPr>
              <a:t>nhà Nguyễn</a:t>
            </a:r>
            <a:endParaRPr lang="en-US" sz="8000" b="1">
              <a:solidFill>
                <a:srgbClr val="CC0099"/>
              </a:solidFill>
              <a:latin typeface="+mj-lt"/>
              <a:ea typeface="HP001 5Ha" pitchFamily="34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18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 xmlns="">
      <p:transition spd="slow">
        <p:blinds dir="vert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10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8600" y="1276350"/>
            <a:ext cx="6172200" cy="2207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1500" b="1" smtClean="0">
                <a:solidFill>
                  <a:srgbClr val="FF0000"/>
                </a:solidFill>
                <a:latin typeface="+mj-lt"/>
                <a:ea typeface="HP001 5Ha" pitchFamily="34" charset="-127"/>
                <a:cs typeface="Arial" pitchFamily="34" charset="0"/>
              </a:rPr>
              <a:t>SGK/</a:t>
            </a:r>
            <a:endParaRPr lang="en-US" sz="11500" b="1">
              <a:solidFill>
                <a:srgbClr val="FF0000"/>
              </a:solidFill>
              <a:latin typeface="+mj-lt"/>
              <a:ea typeface="HP001 5Ha" pitchFamily="34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13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3730</TotalTime>
  <Words>777</Words>
  <Application>Microsoft Office PowerPoint</Application>
  <PresentationFormat>On-screen Show (16:9)</PresentationFormat>
  <Paragraphs>85</Paragraphs>
  <Slides>36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HP001 5Ha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Van Nga</cp:lastModifiedBy>
  <cp:revision>275</cp:revision>
  <dcterms:created xsi:type="dcterms:W3CDTF">2014-09-16T11:54:17Z</dcterms:created>
  <dcterms:modified xsi:type="dcterms:W3CDTF">2017-04-11T02:29:24Z</dcterms:modified>
</cp:coreProperties>
</file>